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2955072e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55072e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identified a few areas of opportunity that could serve as potential future direction for the translation of our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look at  current luxury building saturation per area as this could have a direct impact on a developer’s ability to build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think it could be interesting to further examine commute times and neighborhood demographic and features (think whole foods, parks) - as this could provide compelling information for ranking the </a:t>
            </a:r>
            <a:r>
              <a:rPr lang="en"/>
              <a:t>desirability</a:t>
            </a:r>
            <a:r>
              <a:rPr lang="en"/>
              <a:t> of a neighborhood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else to consider in the future would be to explore alternate boroughs and subway lines, as many main commuter hubs are linked to several lines.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2955072e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2955072e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a:solidFill>
                  <a:srgbClr val="595959"/>
                </a:solidFill>
                <a:latin typeface="Lato"/>
                <a:ea typeface="Lato"/>
                <a:cs typeface="Lato"/>
                <a:sym typeface="Lato"/>
              </a:rPr>
              <a:t>After our initial EDA, we did some poking around in NEW YORK REAL ESTATE  magazines, and i</a:t>
            </a:r>
            <a:r>
              <a:rPr lang="en" sz="1300">
                <a:solidFill>
                  <a:srgbClr val="595959"/>
                </a:solidFill>
                <a:latin typeface="Lato"/>
                <a:ea typeface="Lato"/>
                <a:cs typeface="Lato"/>
                <a:sym typeface="Lato"/>
              </a:rPr>
              <a:t>nterestingly enough, Downtown Brooklyn is the neighborhood slated with the most planned  new unit counts for 2020.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2955072e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55072e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And, if you look at the map, Nevins Street is the area around which most of the new developments are concentrated.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accent1"/>
                </a:solidFill>
                <a:latin typeface="Lato"/>
                <a:ea typeface="Lato"/>
                <a:cs typeface="Lato"/>
                <a:sym typeface="Lato"/>
              </a:rPr>
              <a:t>So, we’re confident that, if applied to future data sets, our analysis could provide insights into where to build. </a:t>
            </a:r>
            <a:endParaRPr sz="1300">
              <a:solidFill>
                <a:schemeClr val="accent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2955072e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2955072e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2955072e4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955072e4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28c9f91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28c9f91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28c9f91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28c9f91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28c9f91b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8c9f91b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2955072e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955072e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2955072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295507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Backstory: </a:t>
            </a:r>
            <a:r>
              <a:rPr lang="en"/>
              <a:t>As NYC has grown increasingly developed, the availability of desirable plots for additional development has declined. Developers (particularly in the high-end space) face the challenge of finding areas attractive to prospective tenants.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2955072e4_1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2955072e4_1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2955072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2955072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2955072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2955072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2955072e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2955072e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2955072e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955072e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need the word Scaled here?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2955072e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955072e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28c9f91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8c9f91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Recommendations:</a:t>
            </a:r>
            <a:r>
              <a:rPr lang="en" sz="1300">
                <a:solidFill>
                  <a:schemeClr val="accent1"/>
                </a:solidFill>
                <a:latin typeface="Lato"/>
                <a:ea typeface="Lato"/>
                <a:cs typeface="Lato"/>
                <a:sym typeface="Lato"/>
              </a:rPr>
              <a:t> Our recommendation based on our analysis is to build a luxury residential building in Downtown Brooklyn, specifically by the Nevins Street stop.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b="1" lang="en" sz="1300">
                <a:solidFill>
                  <a:schemeClr val="accent1"/>
                </a:solidFill>
                <a:latin typeface="Lato"/>
                <a:ea typeface="Lato"/>
                <a:cs typeface="Lato"/>
                <a:sym typeface="Lato"/>
              </a:rPr>
              <a:t>Insights:</a:t>
            </a:r>
            <a:r>
              <a:rPr lang="en" sz="1300">
                <a:solidFill>
                  <a:schemeClr val="accent1"/>
                </a:solidFill>
                <a:latin typeface="Lato"/>
                <a:ea typeface="Lato"/>
                <a:cs typeface="Lato"/>
                <a:sym typeface="Lato"/>
              </a:rPr>
              <a:t> From looking at the MTA AND INCOME DATA from  2019, Downtown Brooklyn seems to have huge untapped potential when considering locality to main commuter hubs, residential income levels, and lack of origin station congestion.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www.brownstoner.com/development/brooklyn-development-report-22000-new-apartments-by-201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www.brownstoner.com/development/brooklyn-development-report-22000-new-apartments-by-201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web.mta.info/developers/turnstile.html" TargetMode="External"/><Relationship Id="rId4" Type="http://schemas.openxmlformats.org/officeDocument/2006/relationships/hyperlink" Target="https://www.brownstoner.com/development/brooklyn-development-report-22000-new-apartments-by-2019/" TargetMode="External"/><Relationship Id="rId5" Type="http://schemas.openxmlformats.org/officeDocument/2006/relationships/hyperlink" Target="https://ny.curbed.com/2017/8/4/16099252/new-york-neighborhood-affor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ctrTitle"/>
          </p:nvPr>
        </p:nvSpPr>
        <p:spPr>
          <a:xfrm>
            <a:off x="729450" y="1322450"/>
            <a:ext cx="7688100" cy="20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Williamsburg:</a:t>
            </a:r>
            <a:endParaRPr/>
          </a:p>
          <a:p>
            <a:pPr indent="0" lvl="0" marL="0" rtl="0" algn="l">
              <a:spcBef>
                <a:spcPts val="0"/>
              </a:spcBef>
              <a:spcAft>
                <a:spcPts val="0"/>
              </a:spcAft>
              <a:buNone/>
            </a:pPr>
            <a:r>
              <a:rPr lang="en"/>
              <a:t>Getting in on the Ground Floor</a:t>
            </a:r>
            <a:endParaRPr/>
          </a:p>
        </p:txBody>
      </p:sp>
      <p:sp>
        <p:nvSpPr>
          <p:cNvPr id="89" name="Google Shape;89;p15"/>
          <p:cNvSpPr txBox="1"/>
          <p:nvPr>
            <p:ph idx="1" type="subTitle"/>
          </p:nvPr>
        </p:nvSpPr>
        <p:spPr>
          <a:xfrm>
            <a:off x="729452" y="34418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MTA data to derive insights into prospective luxury building locations</a:t>
            </a:r>
            <a:endParaRPr/>
          </a:p>
        </p:txBody>
      </p:sp>
      <p:sp>
        <p:nvSpPr>
          <p:cNvPr id="90" name="Google Shape;90;p15"/>
          <p:cNvSpPr txBox="1"/>
          <p:nvPr/>
        </p:nvSpPr>
        <p:spPr>
          <a:xfrm>
            <a:off x="7483500" y="4066950"/>
            <a:ext cx="14811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Leonid Sim</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Erick Walker</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Kayla Starmer</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Elena Dubova</a:t>
            </a:r>
            <a:endParaRPr>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Opportunity</a:t>
            </a:r>
            <a:endParaRPr/>
          </a:p>
        </p:txBody>
      </p:sp>
      <p:sp>
        <p:nvSpPr>
          <p:cNvPr id="186" name="Google Shape;18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Saturation levels of luxury buildings</a:t>
            </a:r>
            <a:endParaRPr sz="1400"/>
          </a:p>
          <a:p>
            <a:pPr indent="-317500" lvl="0" marL="457200" rtl="0" algn="l">
              <a:spcBef>
                <a:spcPts val="0"/>
              </a:spcBef>
              <a:spcAft>
                <a:spcPts val="0"/>
              </a:spcAft>
              <a:buSzPts val="1400"/>
              <a:buChar char="●"/>
            </a:pPr>
            <a:r>
              <a:rPr lang="en" sz="1400"/>
              <a:t>Neighborhood desirability</a:t>
            </a:r>
            <a:endParaRPr sz="1400"/>
          </a:p>
          <a:p>
            <a:pPr indent="-317500" lvl="0" marL="457200" rtl="0" algn="l">
              <a:spcBef>
                <a:spcPts val="0"/>
              </a:spcBef>
              <a:spcAft>
                <a:spcPts val="0"/>
              </a:spcAft>
              <a:buSzPts val="1400"/>
              <a:buChar char="●"/>
            </a:pPr>
            <a:r>
              <a:rPr lang="en" sz="1400"/>
              <a:t>Comparative analysis of subway lines</a:t>
            </a:r>
            <a:endParaRPr sz="1400"/>
          </a:p>
          <a:p>
            <a:pPr indent="-317500" lvl="0" marL="457200" rtl="0" algn="l">
              <a:spcBef>
                <a:spcPts val="0"/>
              </a:spcBef>
              <a:spcAft>
                <a:spcPts val="0"/>
              </a:spcAft>
              <a:buSzPts val="1400"/>
              <a:buChar char="●"/>
            </a:pPr>
            <a:r>
              <a:rPr lang="en" sz="1400"/>
              <a:t>Impact of commute times</a:t>
            </a:r>
            <a:endParaRPr sz="1400"/>
          </a:p>
          <a:p>
            <a:pPr indent="-317500" lvl="0" marL="457200" rtl="0" algn="l">
              <a:spcBef>
                <a:spcPts val="0"/>
              </a:spcBef>
              <a:spcAft>
                <a:spcPts val="0"/>
              </a:spcAft>
              <a:buSzPts val="1400"/>
              <a:buChar char="●"/>
            </a:pPr>
            <a:r>
              <a:rPr lang="en" sz="1400"/>
              <a:t>Analyze other boroughs</a:t>
            </a:r>
            <a:endParaRPr sz="1400"/>
          </a:p>
        </p:txBody>
      </p:sp>
      <p:pic>
        <p:nvPicPr>
          <p:cNvPr id="187" name="Google Shape;187;p24"/>
          <p:cNvPicPr preferRelativeResize="0"/>
          <p:nvPr/>
        </p:nvPicPr>
        <p:blipFill>
          <a:blip r:embed="rId3">
            <a:alphaModFix/>
          </a:blip>
          <a:stretch>
            <a:fillRect/>
          </a:stretch>
        </p:blipFill>
        <p:spPr>
          <a:xfrm>
            <a:off x="2095113" y="3550475"/>
            <a:ext cx="4957376" cy="78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33030" l="0" r="0" t="2177"/>
          <a:stretch/>
        </p:blipFill>
        <p:spPr>
          <a:xfrm>
            <a:off x="140850" y="188250"/>
            <a:ext cx="4411925" cy="4028761"/>
          </a:xfrm>
          <a:prstGeom prst="rect">
            <a:avLst/>
          </a:prstGeom>
          <a:noFill/>
          <a:ln>
            <a:noFill/>
          </a:ln>
        </p:spPr>
      </p:pic>
      <p:sp>
        <p:nvSpPr>
          <p:cNvPr id="193" name="Google Shape;193;p25"/>
          <p:cNvSpPr txBox="1"/>
          <p:nvPr/>
        </p:nvSpPr>
        <p:spPr>
          <a:xfrm>
            <a:off x="293250" y="4753800"/>
            <a:ext cx="41952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Brownstoner 2020 Development Report</a:t>
            </a:r>
            <a:endParaRPr sz="1000"/>
          </a:p>
        </p:txBody>
      </p:sp>
      <p:pic>
        <p:nvPicPr>
          <p:cNvPr id="194" name="Google Shape;194;p25"/>
          <p:cNvPicPr preferRelativeResize="0"/>
          <p:nvPr/>
        </p:nvPicPr>
        <p:blipFill rotWithShape="1">
          <a:blip r:embed="rId3">
            <a:alphaModFix/>
          </a:blip>
          <a:srcRect b="2480" l="0" r="0" t="69010"/>
          <a:stretch/>
        </p:blipFill>
        <p:spPr>
          <a:xfrm>
            <a:off x="4628250" y="416850"/>
            <a:ext cx="4411925" cy="177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666475" y="47075"/>
            <a:ext cx="5157826" cy="4715424"/>
          </a:xfrm>
          <a:prstGeom prst="rect">
            <a:avLst/>
          </a:prstGeom>
          <a:noFill/>
          <a:ln>
            <a:noFill/>
          </a:ln>
        </p:spPr>
      </p:pic>
      <p:sp>
        <p:nvSpPr>
          <p:cNvPr id="200" name="Google Shape;200;p26"/>
          <p:cNvSpPr txBox="1"/>
          <p:nvPr/>
        </p:nvSpPr>
        <p:spPr>
          <a:xfrm>
            <a:off x="222350" y="4762500"/>
            <a:ext cx="41952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Brownstoner 2020 Development Report</a:t>
            </a:r>
            <a:endParaRPr sz="1000"/>
          </a:p>
        </p:txBody>
      </p:sp>
      <p:sp>
        <p:nvSpPr>
          <p:cNvPr id="201" name="Google Shape;201;p26"/>
          <p:cNvSpPr/>
          <p:nvPr/>
        </p:nvSpPr>
        <p:spPr>
          <a:xfrm>
            <a:off x="3622600" y="2955225"/>
            <a:ext cx="456300" cy="3456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914700" y="2350400"/>
            <a:ext cx="2582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2914700" y="2350400"/>
            <a:ext cx="2582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3238525" y="1257300"/>
            <a:ext cx="2882125" cy="3785850"/>
          </a:xfrm>
          <a:prstGeom prst="rect">
            <a:avLst/>
          </a:prstGeom>
          <a:noFill/>
          <a:ln>
            <a:noFill/>
          </a:ln>
        </p:spPr>
      </p:pic>
      <p:sp>
        <p:nvSpPr>
          <p:cNvPr id="217" name="Google Shape;217;p29"/>
          <p:cNvSpPr txBox="1"/>
          <p:nvPr/>
        </p:nvSpPr>
        <p:spPr>
          <a:xfrm>
            <a:off x="741850" y="1257300"/>
            <a:ext cx="3285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Exits </a:t>
            </a:r>
            <a:r>
              <a:rPr b="1" lang="en" u="sng">
                <a:latin typeface="Lato"/>
                <a:ea typeface="Lato"/>
                <a:cs typeface="Lato"/>
                <a:sym typeface="Lato"/>
              </a:rPr>
              <a:t>by Station</a:t>
            </a:r>
            <a:endParaRPr b="1" u="sng">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1808625" y="1533400"/>
            <a:ext cx="5293675" cy="3426325"/>
          </a:xfrm>
          <a:prstGeom prst="rect">
            <a:avLst/>
          </a:prstGeom>
          <a:noFill/>
          <a:ln>
            <a:noFill/>
          </a:ln>
        </p:spPr>
      </p:pic>
      <p:sp>
        <p:nvSpPr>
          <p:cNvPr id="223" name="Google Shape;223;p30"/>
          <p:cNvSpPr txBox="1"/>
          <p:nvPr/>
        </p:nvSpPr>
        <p:spPr>
          <a:xfrm>
            <a:off x="726150" y="1246100"/>
            <a:ext cx="3285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Entries and Income by Neighborhood</a:t>
            </a:r>
            <a:endParaRPr b="1" u="sng">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3193675" y="1234150"/>
            <a:ext cx="3476075" cy="3745751"/>
          </a:xfrm>
          <a:prstGeom prst="rect">
            <a:avLst/>
          </a:prstGeom>
          <a:noFill/>
          <a:ln>
            <a:noFill/>
          </a:ln>
        </p:spPr>
      </p:pic>
      <p:sp>
        <p:nvSpPr>
          <p:cNvPr id="229" name="Google Shape;229;p31"/>
          <p:cNvSpPr txBox="1"/>
          <p:nvPr/>
        </p:nvSpPr>
        <p:spPr>
          <a:xfrm>
            <a:off x="403425" y="1322300"/>
            <a:ext cx="26199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Entries and Income by Station</a:t>
            </a:r>
            <a:endParaRPr b="1" u="sng">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729450" y="28902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Sources</a:t>
            </a:r>
            <a:endParaRPr b="1" sz="1800"/>
          </a:p>
        </p:txBody>
      </p:sp>
      <p:sp>
        <p:nvSpPr>
          <p:cNvPr id="235" name="Google Shape;235;p32"/>
          <p:cNvSpPr txBox="1"/>
          <p:nvPr>
            <p:ph idx="1" type="body"/>
          </p:nvPr>
        </p:nvSpPr>
        <p:spPr>
          <a:xfrm>
            <a:off x="727650" y="1035825"/>
            <a:ext cx="7688700" cy="22611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u="sng">
                <a:solidFill>
                  <a:schemeClr val="hlink"/>
                </a:solidFill>
                <a:hlinkClick r:id="rId3"/>
              </a:rPr>
              <a:t>Turnstile data</a:t>
            </a:r>
            <a:endParaRPr/>
          </a:p>
          <a:p>
            <a:pPr indent="-298450" lvl="0" marL="457200" rtl="0" algn="l">
              <a:spcBef>
                <a:spcPts val="0"/>
              </a:spcBef>
              <a:spcAft>
                <a:spcPts val="0"/>
              </a:spcAft>
              <a:buSzPts val="1100"/>
              <a:buAutoNum type="arabicPeriod"/>
            </a:pPr>
            <a:r>
              <a:rPr lang="en" sz="1100" u="sng">
                <a:solidFill>
                  <a:schemeClr val="hlink"/>
                </a:solidFill>
                <a:hlinkClick r:id="rId4"/>
              </a:rPr>
              <a:t>Brownstoner 2020 Development Report</a:t>
            </a:r>
            <a:endParaRPr/>
          </a:p>
          <a:p>
            <a:pPr indent="-298450" lvl="0" marL="457200" rtl="0" algn="l">
              <a:spcBef>
                <a:spcPts val="0"/>
              </a:spcBef>
              <a:spcAft>
                <a:spcPts val="0"/>
              </a:spcAft>
              <a:buSzPts val="1100"/>
              <a:buAutoNum type="arabicPeriod"/>
            </a:pPr>
            <a:r>
              <a:rPr lang="en" sz="1100" u="sng">
                <a:solidFill>
                  <a:schemeClr val="hlink"/>
                </a:solidFill>
                <a:hlinkClick r:id="rId5"/>
              </a:rPr>
              <a:t>NY Curbed Median Income by Neighborhood</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96" name="Google Shape;96;p16"/>
          <p:cNvSpPr txBox="1"/>
          <p:nvPr/>
        </p:nvSpPr>
        <p:spPr>
          <a:xfrm>
            <a:off x="1137125" y="1953800"/>
            <a:ext cx="33849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97" name="Google Shape;97;p16"/>
          <p:cNvSpPr txBox="1"/>
          <p:nvPr/>
        </p:nvSpPr>
        <p:spPr>
          <a:xfrm>
            <a:off x="753925" y="1953800"/>
            <a:ext cx="31770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Developer Challenges in NYC</a:t>
            </a:r>
            <a:endParaRPr b="1" sz="1600">
              <a:latin typeface="Lato"/>
              <a:ea typeface="Lato"/>
              <a:cs typeface="Lato"/>
              <a:sym typeface="Lato"/>
            </a:endParaRPr>
          </a:p>
          <a:p>
            <a:pPr indent="0" lvl="0" marL="0" rtl="0" algn="l">
              <a:spcBef>
                <a:spcPts val="0"/>
              </a:spcBef>
              <a:spcAft>
                <a:spcPts val="0"/>
              </a:spcAft>
              <a:buNone/>
            </a:pPr>
            <a:r>
              <a:rPr b="1" lang="en" sz="1600">
                <a:latin typeface="Lato"/>
                <a:ea typeface="Lato"/>
                <a:cs typeface="Lato"/>
                <a:sym typeface="Lato"/>
              </a:rPr>
              <a:t> </a:t>
            </a:r>
            <a:endParaRPr b="1" sz="1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457200" rtl="0" algn="l">
              <a:lnSpc>
                <a:spcPct val="115000"/>
              </a:lnSpc>
              <a:spcBef>
                <a:spcPts val="0"/>
              </a:spcBef>
              <a:spcAft>
                <a:spcPts val="0"/>
              </a:spcAft>
              <a:buNone/>
            </a:pPr>
            <a:r>
              <a:t/>
            </a:r>
            <a:endParaRPr sz="1100"/>
          </a:p>
          <a:p>
            <a:pPr indent="0" lvl="0" marL="457200" rtl="0" algn="l">
              <a:spcBef>
                <a:spcPts val="16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98" name="Google Shape;98;p16"/>
          <p:cNvSpPr txBox="1"/>
          <p:nvPr/>
        </p:nvSpPr>
        <p:spPr>
          <a:xfrm>
            <a:off x="4544513" y="2385800"/>
            <a:ext cx="31770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Use </a:t>
            </a:r>
            <a:r>
              <a:rPr b="1" lang="en">
                <a:latin typeface="Lato"/>
                <a:ea typeface="Lato"/>
                <a:cs typeface="Lato"/>
                <a:sym typeface="Lato"/>
              </a:rPr>
              <a:t>data-driven approach</a:t>
            </a:r>
            <a:r>
              <a:rPr lang="en">
                <a:solidFill>
                  <a:srgbClr val="666666"/>
                </a:solidFill>
                <a:latin typeface="Lato"/>
                <a:ea typeface="Lato"/>
                <a:cs typeface="Lato"/>
                <a:sym typeface="Lato"/>
              </a:rPr>
              <a:t> to pinpoint  promising locations for </a:t>
            </a:r>
            <a:r>
              <a:rPr b="1" lang="en">
                <a:latin typeface="Lato"/>
                <a:ea typeface="Lato"/>
                <a:cs typeface="Lato"/>
                <a:sym typeface="Lato"/>
              </a:rPr>
              <a:t>your next development site</a:t>
            </a:r>
            <a:endParaRPr>
              <a:solidFill>
                <a:srgbClr val="666666"/>
              </a:solidFill>
              <a:latin typeface="Lato"/>
              <a:ea typeface="Lato"/>
              <a:cs typeface="Lato"/>
              <a:sym typeface="Lato"/>
            </a:endParaRPr>
          </a:p>
        </p:txBody>
      </p:sp>
      <p:sp>
        <p:nvSpPr>
          <p:cNvPr id="99" name="Google Shape;99;p16"/>
          <p:cNvSpPr txBox="1"/>
          <p:nvPr/>
        </p:nvSpPr>
        <p:spPr>
          <a:xfrm>
            <a:off x="629000" y="2385800"/>
            <a:ext cx="3560100" cy="70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Oversaturated market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Competition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Profitability risks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00" name="Google Shape;100;p16"/>
          <p:cNvPicPr preferRelativeResize="0"/>
          <p:nvPr/>
        </p:nvPicPr>
        <p:blipFill>
          <a:blip r:embed="rId3">
            <a:alphaModFix/>
          </a:blip>
          <a:stretch>
            <a:fillRect/>
          </a:stretch>
        </p:blipFill>
        <p:spPr>
          <a:xfrm>
            <a:off x="808050" y="3226850"/>
            <a:ext cx="2939474" cy="1746400"/>
          </a:xfrm>
          <a:prstGeom prst="rect">
            <a:avLst/>
          </a:prstGeom>
          <a:noFill/>
          <a:ln>
            <a:noFill/>
          </a:ln>
        </p:spPr>
      </p:pic>
      <p:pic>
        <p:nvPicPr>
          <p:cNvPr id="101" name="Google Shape;101;p16"/>
          <p:cNvPicPr preferRelativeResize="0"/>
          <p:nvPr/>
        </p:nvPicPr>
        <p:blipFill>
          <a:blip r:embed="rId4">
            <a:alphaModFix/>
          </a:blip>
          <a:stretch>
            <a:fillRect/>
          </a:stretch>
        </p:blipFill>
        <p:spPr>
          <a:xfrm>
            <a:off x="4663300" y="3226850"/>
            <a:ext cx="2939476" cy="1746400"/>
          </a:xfrm>
          <a:prstGeom prst="rect">
            <a:avLst/>
          </a:prstGeom>
          <a:noFill/>
          <a:ln>
            <a:noFill/>
          </a:ln>
        </p:spPr>
      </p:pic>
      <p:sp>
        <p:nvSpPr>
          <p:cNvPr id="102" name="Google Shape;102;p16"/>
          <p:cNvSpPr txBox="1"/>
          <p:nvPr/>
        </p:nvSpPr>
        <p:spPr>
          <a:xfrm>
            <a:off x="4522025" y="1953800"/>
            <a:ext cx="17364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Our Response</a:t>
            </a:r>
            <a:endParaRPr b="1" sz="1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nvSpPr>
        <p:spPr>
          <a:xfrm>
            <a:off x="3468750" y="2330300"/>
            <a:ext cx="5226600" cy="226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08" name="Google Shape;108;p17"/>
          <p:cNvSpPr/>
          <p:nvPr/>
        </p:nvSpPr>
        <p:spPr>
          <a:xfrm>
            <a:off x="6570336" y="2526500"/>
            <a:ext cx="1905300" cy="18687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Criteria </a:t>
            </a:r>
            <a:endParaRPr/>
          </a:p>
        </p:txBody>
      </p:sp>
      <p:sp>
        <p:nvSpPr>
          <p:cNvPr id="110" name="Google Shape;110;p17"/>
          <p:cNvSpPr/>
          <p:nvPr/>
        </p:nvSpPr>
        <p:spPr>
          <a:xfrm>
            <a:off x="3630711" y="2505200"/>
            <a:ext cx="1905300" cy="19113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697986" y="3193250"/>
            <a:ext cx="710400" cy="535200"/>
          </a:xfrm>
          <a:prstGeom prst="mathPl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3">
            <a:alphaModFix/>
          </a:blip>
          <a:stretch>
            <a:fillRect/>
          </a:stretch>
        </p:blipFill>
        <p:spPr>
          <a:xfrm>
            <a:off x="7265536" y="3476229"/>
            <a:ext cx="522400" cy="470325"/>
          </a:xfrm>
          <a:prstGeom prst="rect">
            <a:avLst/>
          </a:prstGeom>
          <a:noFill/>
          <a:ln>
            <a:noFill/>
          </a:ln>
        </p:spPr>
      </p:pic>
      <p:pic>
        <p:nvPicPr>
          <p:cNvPr id="113" name="Google Shape;113;p17"/>
          <p:cNvPicPr preferRelativeResize="0"/>
          <p:nvPr/>
        </p:nvPicPr>
        <p:blipFill>
          <a:blip r:embed="rId4">
            <a:alphaModFix/>
          </a:blip>
          <a:stretch>
            <a:fillRect/>
          </a:stretch>
        </p:blipFill>
        <p:spPr>
          <a:xfrm>
            <a:off x="4325899" y="3476230"/>
            <a:ext cx="459775" cy="470325"/>
          </a:xfrm>
          <a:prstGeom prst="rect">
            <a:avLst/>
          </a:prstGeom>
          <a:noFill/>
          <a:ln>
            <a:noFill/>
          </a:ln>
        </p:spPr>
      </p:pic>
      <p:sp>
        <p:nvSpPr>
          <p:cNvPr id="114" name="Google Shape;114;p17"/>
          <p:cNvSpPr txBox="1"/>
          <p:nvPr/>
        </p:nvSpPr>
        <p:spPr>
          <a:xfrm>
            <a:off x="3689201" y="2839323"/>
            <a:ext cx="18540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Household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Income</a:t>
            </a:r>
            <a:endParaRPr>
              <a:latin typeface="Lato"/>
              <a:ea typeface="Lato"/>
              <a:cs typeface="Lato"/>
              <a:sym typeface="Lato"/>
            </a:endParaRPr>
          </a:p>
        </p:txBody>
      </p:sp>
      <p:sp>
        <p:nvSpPr>
          <p:cNvPr id="115" name="Google Shape;115;p17"/>
          <p:cNvSpPr/>
          <p:nvPr/>
        </p:nvSpPr>
        <p:spPr>
          <a:xfrm>
            <a:off x="691086" y="2505200"/>
            <a:ext cx="1905300" cy="19113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746201" y="2939373"/>
            <a:ext cx="1854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Top Commuter Hubs</a:t>
            </a:r>
            <a:endParaRPr>
              <a:latin typeface="Lato"/>
              <a:ea typeface="Lato"/>
              <a:cs typeface="Lato"/>
              <a:sym typeface="Lato"/>
            </a:endParaRPr>
          </a:p>
        </p:txBody>
      </p:sp>
      <p:sp>
        <p:nvSpPr>
          <p:cNvPr id="117" name="Google Shape;117;p17"/>
          <p:cNvSpPr txBox="1"/>
          <p:nvPr/>
        </p:nvSpPr>
        <p:spPr>
          <a:xfrm>
            <a:off x="6791651" y="2896023"/>
            <a:ext cx="15216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Origin Station Congestion</a:t>
            </a:r>
            <a:endParaRPr>
              <a:latin typeface="Lato"/>
              <a:ea typeface="Lato"/>
              <a:cs typeface="Lato"/>
              <a:sym typeface="Lato"/>
            </a:endParaRPr>
          </a:p>
        </p:txBody>
      </p:sp>
      <p:pic>
        <p:nvPicPr>
          <p:cNvPr id="118" name="Google Shape;118;p17"/>
          <p:cNvPicPr preferRelativeResize="0"/>
          <p:nvPr/>
        </p:nvPicPr>
        <p:blipFill>
          <a:blip r:embed="rId5">
            <a:alphaModFix/>
          </a:blip>
          <a:stretch>
            <a:fillRect/>
          </a:stretch>
        </p:blipFill>
        <p:spPr>
          <a:xfrm>
            <a:off x="1356064" y="3387092"/>
            <a:ext cx="624350" cy="648600"/>
          </a:xfrm>
          <a:prstGeom prst="rect">
            <a:avLst/>
          </a:prstGeom>
          <a:noFill/>
          <a:ln>
            <a:noFill/>
          </a:ln>
        </p:spPr>
      </p:pic>
      <p:sp>
        <p:nvSpPr>
          <p:cNvPr id="119" name="Google Shape;119;p17"/>
          <p:cNvSpPr/>
          <p:nvPr/>
        </p:nvSpPr>
        <p:spPr>
          <a:xfrm>
            <a:off x="2737450" y="3329600"/>
            <a:ext cx="522300" cy="2625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t/>
            </a:r>
            <a:endParaRPr/>
          </a:p>
        </p:txBody>
      </p:sp>
      <p:sp>
        <p:nvSpPr>
          <p:cNvPr id="125" name="Google Shape;125;p18"/>
          <p:cNvSpPr txBox="1"/>
          <p:nvPr>
            <p:ph idx="1" type="body"/>
          </p:nvPr>
        </p:nvSpPr>
        <p:spPr>
          <a:xfrm>
            <a:off x="433950" y="5156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Metrics:</a:t>
            </a:r>
            <a:endParaRPr/>
          </a:p>
          <a:p>
            <a:pPr indent="0" lvl="0" marL="0" rtl="0" algn="l">
              <a:spcBef>
                <a:spcPts val="1600"/>
              </a:spcBef>
              <a:spcAft>
                <a:spcPts val="0"/>
              </a:spcAft>
              <a:buNone/>
            </a:pPr>
            <a:r>
              <a:rPr lang="en" sz="1100">
                <a:solidFill>
                  <a:srgbClr val="000000"/>
                </a:solidFill>
                <a:latin typeface="Arial"/>
                <a:ea typeface="Arial"/>
                <a:cs typeface="Arial"/>
                <a:sym typeface="Arial"/>
              </a:rPr>
              <a:t>Biggest commuter hubs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Locality to commuter hubs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Median income by neighborhood</a:t>
            </a:r>
            <a:endParaRPr/>
          </a:p>
          <a:p>
            <a:pPr indent="0" lvl="0" marL="0" rtl="0" algn="l">
              <a:spcBef>
                <a:spcPts val="1600"/>
              </a:spcBef>
              <a:spcAft>
                <a:spcPts val="1600"/>
              </a:spcAft>
              <a:buNone/>
            </a:pPr>
            <a:r>
              <a:t/>
            </a:r>
            <a:endParaRPr/>
          </a:p>
        </p:txBody>
      </p:sp>
      <p:pic>
        <p:nvPicPr>
          <p:cNvPr id="126" name="Google Shape;126;p18"/>
          <p:cNvPicPr preferRelativeResize="0"/>
          <p:nvPr/>
        </p:nvPicPr>
        <p:blipFill>
          <a:blip r:embed="rId3">
            <a:alphaModFix/>
          </a:blip>
          <a:stretch>
            <a:fillRect/>
          </a:stretch>
        </p:blipFill>
        <p:spPr>
          <a:xfrm>
            <a:off x="814800" y="1853850"/>
            <a:ext cx="7603351" cy="3217200"/>
          </a:xfrm>
          <a:prstGeom prst="rect">
            <a:avLst/>
          </a:prstGeom>
          <a:noFill/>
          <a:ln>
            <a:noFill/>
          </a:ln>
        </p:spPr>
      </p:pic>
      <p:sp>
        <p:nvSpPr>
          <p:cNvPr id="127" name="Google Shape;127;p18"/>
          <p:cNvSpPr txBox="1"/>
          <p:nvPr/>
        </p:nvSpPr>
        <p:spPr>
          <a:xfrm>
            <a:off x="1769500" y="3526938"/>
            <a:ext cx="2380800" cy="1030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a:latin typeface="Lato"/>
                <a:ea typeface="Lato"/>
                <a:cs typeface="Lato"/>
                <a:sym typeface="Lato"/>
              </a:rPr>
              <a:t>Top</a:t>
            </a:r>
            <a:endParaRPr b="1">
              <a:latin typeface="Lato"/>
              <a:ea typeface="Lato"/>
              <a:cs typeface="Lato"/>
              <a:sym typeface="Lato"/>
            </a:endParaRPr>
          </a:p>
          <a:p>
            <a:pPr indent="0" lvl="0" marL="457200" rtl="0" algn="ctr">
              <a:spcBef>
                <a:spcPts val="0"/>
              </a:spcBef>
              <a:spcAft>
                <a:spcPts val="0"/>
              </a:spcAft>
              <a:buNone/>
            </a:pPr>
            <a:r>
              <a:rPr b="1" lang="en">
                <a:latin typeface="Lato"/>
                <a:ea typeface="Lato"/>
                <a:cs typeface="Lato"/>
                <a:sym typeface="Lato"/>
              </a:rPr>
              <a:t>Commuter </a:t>
            </a:r>
            <a:endParaRPr b="1">
              <a:latin typeface="Lato"/>
              <a:ea typeface="Lato"/>
              <a:cs typeface="Lato"/>
              <a:sym typeface="Lato"/>
            </a:endParaRPr>
          </a:p>
          <a:p>
            <a:pPr indent="0" lvl="0" marL="457200" rtl="0" algn="ctr">
              <a:spcBef>
                <a:spcPts val="0"/>
              </a:spcBef>
              <a:spcAft>
                <a:spcPts val="0"/>
              </a:spcAft>
              <a:buNone/>
            </a:pPr>
            <a:r>
              <a:rPr b="1" lang="en">
                <a:latin typeface="Lato"/>
                <a:ea typeface="Lato"/>
                <a:cs typeface="Lato"/>
                <a:sym typeface="Lato"/>
              </a:rPr>
              <a:t>Hub</a:t>
            </a:r>
            <a:endParaRPr b="1">
              <a:latin typeface="Lato"/>
              <a:ea typeface="Lato"/>
              <a:cs typeface="Lato"/>
              <a:sym typeface="Lato"/>
            </a:endParaRPr>
          </a:p>
        </p:txBody>
      </p:sp>
      <p:sp>
        <p:nvSpPr>
          <p:cNvPr id="128" name="Google Shape;128;p18"/>
          <p:cNvSpPr/>
          <p:nvPr/>
        </p:nvSpPr>
        <p:spPr>
          <a:xfrm>
            <a:off x="1655100" y="3564800"/>
            <a:ext cx="216300" cy="31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1425900" y="4109150"/>
            <a:ext cx="6747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EDA</a:t>
            </a:r>
            <a:endParaRPr b="1">
              <a:latin typeface="Lato"/>
              <a:ea typeface="Lato"/>
              <a:cs typeface="Lato"/>
              <a:sym typeface="Lato"/>
            </a:endParaRPr>
          </a:p>
        </p:txBody>
      </p:sp>
      <p:sp>
        <p:nvSpPr>
          <p:cNvPr id="130" name="Google Shape;130;p18"/>
          <p:cNvSpPr txBox="1"/>
          <p:nvPr/>
        </p:nvSpPr>
        <p:spPr>
          <a:xfrm>
            <a:off x="6180925" y="17158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Downtown Brooklyn</a:t>
            </a:r>
            <a:endParaRPr b="1" sz="1200">
              <a:latin typeface="Lato"/>
              <a:ea typeface="Lato"/>
              <a:cs typeface="Lato"/>
              <a:sym typeface="Lato"/>
            </a:endParaRPr>
          </a:p>
        </p:txBody>
      </p:sp>
      <p:sp>
        <p:nvSpPr>
          <p:cNvPr id="131" name="Google Shape;131;p18"/>
          <p:cNvSpPr txBox="1"/>
          <p:nvPr/>
        </p:nvSpPr>
        <p:spPr>
          <a:xfrm>
            <a:off x="5952150" y="42389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Flatbush</a:t>
            </a:r>
            <a:endParaRPr b="1" sz="1200">
              <a:latin typeface="Lato"/>
              <a:ea typeface="Lato"/>
              <a:cs typeface="Lato"/>
              <a:sym typeface="Lato"/>
            </a:endParaRPr>
          </a:p>
        </p:txBody>
      </p:sp>
      <p:sp>
        <p:nvSpPr>
          <p:cNvPr id="132" name="Google Shape;132;p18"/>
          <p:cNvSpPr txBox="1"/>
          <p:nvPr/>
        </p:nvSpPr>
        <p:spPr>
          <a:xfrm>
            <a:off x="7173975" y="387405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East Flatbush</a:t>
            </a:r>
            <a:endParaRPr b="1" sz="1200">
              <a:latin typeface="Lato"/>
              <a:ea typeface="Lato"/>
              <a:cs typeface="Lato"/>
              <a:sym typeface="Lato"/>
            </a:endParaRPr>
          </a:p>
        </p:txBody>
      </p:sp>
      <p:sp>
        <p:nvSpPr>
          <p:cNvPr id="133" name="Google Shape;133;p18"/>
          <p:cNvSpPr txBox="1"/>
          <p:nvPr/>
        </p:nvSpPr>
        <p:spPr>
          <a:xfrm>
            <a:off x="3418975" y="15697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Crown Heights South</a:t>
            </a:r>
            <a:endParaRPr b="1" sz="1200">
              <a:latin typeface="Lato"/>
              <a:ea typeface="Lato"/>
              <a:cs typeface="Lato"/>
              <a:sym typeface="Lato"/>
            </a:endParaRPr>
          </a:p>
        </p:txBody>
      </p:sp>
      <p:sp>
        <p:nvSpPr>
          <p:cNvPr id="134" name="Google Shape;134;p18"/>
          <p:cNvSpPr txBox="1"/>
          <p:nvPr/>
        </p:nvSpPr>
        <p:spPr>
          <a:xfrm>
            <a:off x="4908475" y="27015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Prospect Lefferts Gardens</a:t>
            </a:r>
            <a:endParaRPr b="1" sz="1200">
              <a:latin typeface="Lato"/>
              <a:ea typeface="Lato"/>
              <a:cs typeface="Lato"/>
              <a:sym typeface="Lato"/>
            </a:endParaRPr>
          </a:p>
        </p:txBody>
      </p:sp>
      <p:sp>
        <p:nvSpPr>
          <p:cNvPr id="135" name="Google Shape;135;p18"/>
          <p:cNvSpPr txBox="1"/>
          <p:nvPr/>
        </p:nvSpPr>
        <p:spPr>
          <a:xfrm>
            <a:off x="4691425" y="15132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Crown Heights North</a:t>
            </a:r>
            <a:endParaRPr b="1" sz="1200">
              <a:latin typeface="Lato"/>
              <a:ea typeface="Lato"/>
              <a:cs typeface="Lato"/>
              <a:sym typeface="Lato"/>
            </a:endParaRPr>
          </a:p>
        </p:txBody>
      </p:sp>
      <p:sp>
        <p:nvSpPr>
          <p:cNvPr id="136" name="Google Shape;136;p18"/>
          <p:cNvSpPr txBox="1"/>
          <p:nvPr/>
        </p:nvSpPr>
        <p:spPr>
          <a:xfrm>
            <a:off x="2285250" y="2393125"/>
            <a:ext cx="1133700" cy="5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7" name="Google Shape;137;p18"/>
          <p:cNvSpPr txBox="1"/>
          <p:nvPr/>
        </p:nvSpPr>
        <p:spPr>
          <a:xfrm>
            <a:off x="1241250" y="2506525"/>
            <a:ext cx="10440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MTA Data</a:t>
            </a:r>
            <a:endParaRPr b="1" u="sng">
              <a:latin typeface="Lato"/>
              <a:ea typeface="Lato"/>
              <a:cs typeface="Lato"/>
              <a:sym typeface="Lato"/>
            </a:endParaRPr>
          </a:p>
        </p:txBody>
      </p:sp>
      <p:sp>
        <p:nvSpPr>
          <p:cNvPr id="138" name="Google Shape;138;p18"/>
          <p:cNvSpPr txBox="1"/>
          <p:nvPr/>
        </p:nvSpPr>
        <p:spPr>
          <a:xfrm>
            <a:off x="816600" y="2571750"/>
            <a:ext cx="1893300" cy="89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u="sng">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Sep - Nov 2019</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Weekdays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7:00 AM - 11:00 AM</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Top Commuter Destinations</a:t>
            </a:r>
            <a:endParaRPr/>
          </a:p>
        </p:txBody>
      </p:sp>
      <p:sp>
        <p:nvSpPr>
          <p:cNvPr id="144" name="Google Shape;144;p19"/>
          <p:cNvSpPr txBox="1"/>
          <p:nvPr>
            <p:ph idx="1" type="body"/>
          </p:nvPr>
        </p:nvSpPr>
        <p:spPr>
          <a:xfrm>
            <a:off x="4880225" y="2234850"/>
            <a:ext cx="4118700" cy="26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Insights from analyzing MTA data:</a:t>
            </a:r>
            <a:endParaRPr b="1" sz="1400" u="sng"/>
          </a:p>
          <a:p>
            <a:pPr indent="-317500" lvl="0" marL="457200" rtl="0" algn="l">
              <a:spcBef>
                <a:spcPts val="1600"/>
              </a:spcBef>
              <a:spcAft>
                <a:spcPts val="0"/>
              </a:spcAft>
              <a:buSzPts val="1400"/>
              <a:buChar char="-"/>
            </a:pPr>
            <a:r>
              <a:rPr lang="en" sz="1400"/>
              <a:t>Traced subway paths feeding into Grand Central</a:t>
            </a:r>
            <a:endParaRPr sz="1400"/>
          </a:p>
          <a:p>
            <a:pPr indent="-317500" lvl="0" marL="457200" rtl="0" algn="l">
              <a:spcBef>
                <a:spcPts val="0"/>
              </a:spcBef>
              <a:spcAft>
                <a:spcPts val="0"/>
              </a:spcAft>
              <a:buSzPts val="1400"/>
              <a:buChar char="-"/>
            </a:pPr>
            <a:r>
              <a:rPr lang="en" sz="1400"/>
              <a:t>Identified </a:t>
            </a:r>
            <a:r>
              <a:rPr b="1" lang="en" sz="1400"/>
              <a:t>456</a:t>
            </a:r>
            <a:r>
              <a:rPr lang="en" sz="1400"/>
              <a:t>, and </a:t>
            </a:r>
            <a:r>
              <a:rPr b="1" lang="en" sz="1400"/>
              <a:t>7 </a:t>
            </a:r>
            <a:r>
              <a:rPr lang="en" sz="1400"/>
              <a:t>lines</a:t>
            </a:r>
            <a:endParaRPr sz="1400"/>
          </a:p>
          <a:p>
            <a:pPr indent="-317500" lvl="0" marL="457200" rtl="0" algn="l">
              <a:spcBef>
                <a:spcPts val="0"/>
              </a:spcBef>
              <a:spcAft>
                <a:spcPts val="0"/>
              </a:spcAft>
              <a:buSzPts val="1400"/>
              <a:buChar char="-"/>
            </a:pPr>
            <a:r>
              <a:rPr lang="en" sz="1400"/>
              <a:t>Brooklyn emerged for additional analysis</a:t>
            </a:r>
            <a:endParaRPr sz="1400"/>
          </a:p>
        </p:txBody>
      </p:sp>
      <p:pic>
        <p:nvPicPr>
          <p:cNvPr id="145" name="Google Shape;145;p19"/>
          <p:cNvPicPr preferRelativeResize="0"/>
          <p:nvPr/>
        </p:nvPicPr>
        <p:blipFill>
          <a:blip r:embed="rId3">
            <a:alphaModFix/>
          </a:blip>
          <a:stretch>
            <a:fillRect/>
          </a:stretch>
        </p:blipFill>
        <p:spPr>
          <a:xfrm>
            <a:off x="159150" y="2203075"/>
            <a:ext cx="4641225" cy="2870225"/>
          </a:xfrm>
          <a:prstGeom prst="rect">
            <a:avLst/>
          </a:prstGeom>
          <a:noFill/>
          <a:ln>
            <a:noFill/>
          </a:ln>
        </p:spPr>
      </p:pic>
      <p:sp>
        <p:nvSpPr>
          <p:cNvPr id="146" name="Google Shape;146;p19"/>
          <p:cNvSpPr txBox="1"/>
          <p:nvPr/>
        </p:nvSpPr>
        <p:spPr>
          <a:xfrm>
            <a:off x="4513275" y="4852150"/>
            <a:ext cx="287100" cy="156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Brooklyn Stations Commuter Density</a:t>
            </a:r>
            <a:endParaRPr/>
          </a:p>
        </p:txBody>
      </p:sp>
      <p:sp>
        <p:nvSpPr>
          <p:cNvPr id="152" name="Google Shape;152;p20"/>
          <p:cNvSpPr txBox="1"/>
          <p:nvPr>
            <p:ph idx="1" type="body"/>
          </p:nvPr>
        </p:nvSpPr>
        <p:spPr>
          <a:xfrm>
            <a:off x="4990350" y="2234850"/>
            <a:ext cx="3963300" cy="26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Insights from analyzing MTA data:</a:t>
            </a:r>
            <a:endParaRPr b="1" sz="1400" u="sng"/>
          </a:p>
          <a:p>
            <a:pPr indent="-317500" lvl="0" marL="457200" rtl="0" algn="l">
              <a:spcBef>
                <a:spcPts val="1600"/>
              </a:spcBef>
              <a:spcAft>
                <a:spcPts val="0"/>
              </a:spcAft>
              <a:buSzPts val="1400"/>
              <a:buChar char="-"/>
            </a:pPr>
            <a:r>
              <a:rPr lang="en" sz="1400"/>
              <a:t>Sorted stations by number of morning entries</a:t>
            </a:r>
            <a:endParaRPr sz="1400"/>
          </a:p>
          <a:p>
            <a:pPr indent="-317500" lvl="0" marL="457200" rtl="0" algn="l">
              <a:spcBef>
                <a:spcPts val="0"/>
              </a:spcBef>
              <a:spcAft>
                <a:spcPts val="0"/>
              </a:spcAft>
              <a:buSzPts val="1400"/>
              <a:buChar char="-"/>
            </a:pPr>
            <a:r>
              <a:rPr lang="en" sz="1400"/>
              <a:t>Selected less dense stations for further investigation</a:t>
            </a:r>
            <a:endParaRPr sz="1400"/>
          </a:p>
          <a:p>
            <a:pPr indent="-317500" lvl="0" marL="457200" rtl="0" algn="l">
              <a:spcBef>
                <a:spcPts val="0"/>
              </a:spcBef>
              <a:spcAft>
                <a:spcPts val="0"/>
              </a:spcAft>
              <a:buSzPts val="1400"/>
              <a:buChar char="-"/>
            </a:pPr>
            <a:r>
              <a:rPr lang="en" sz="1400"/>
              <a:t>Income data to further segment locations</a:t>
            </a:r>
            <a:endParaRPr sz="1400"/>
          </a:p>
        </p:txBody>
      </p:sp>
      <p:sp>
        <p:nvSpPr>
          <p:cNvPr id="153" name="Google Shape;153;p20"/>
          <p:cNvSpPr txBox="1"/>
          <p:nvPr/>
        </p:nvSpPr>
        <p:spPr>
          <a:xfrm>
            <a:off x="4233150" y="4600725"/>
            <a:ext cx="287100" cy="186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215750" y="1978875"/>
            <a:ext cx="4719700" cy="2941875"/>
          </a:xfrm>
          <a:prstGeom prst="rect">
            <a:avLst/>
          </a:prstGeom>
          <a:noFill/>
          <a:ln>
            <a:noFill/>
          </a:ln>
        </p:spPr>
      </p:pic>
      <p:sp>
        <p:nvSpPr>
          <p:cNvPr id="155" name="Google Shape;155;p20"/>
          <p:cNvSpPr txBox="1"/>
          <p:nvPr/>
        </p:nvSpPr>
        <p:spPr>
          <a:xfrm>
            <a:off x="4651600" y="4712000"/>
            <a:ext cx="211500" cy="138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lt1"/>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000000"/>
                </a:solidFill>
              </a:rPr>
              <a:t>Income and Entries Heat Map by Neighborhood</a:t>
            </a:r>
            <a:endParaRPr/>
          </a:p>
        </p:txBody>
      </p:sp>
      <p:pic>
        <p:nvPicPr>
          <p:cNvPr id="161" name="Google Shape;161;p21"/>
          <p:cNvPicPr preferRelativeResize="0"/>
          <p:nvPr/>
        </p:nvPicPr>
        <p:blipFill>
          <a:blip r:embed="rId3">
            <a:alphaModFix/>
          </a:blip>
          <a:stretch>
            <a:fillRect/>
          </a:stretch>
        </p:blipFill>
        <p:spPr>
          <a:xfrm>
            <a:off x="1714675" y="1830200"/>
            <a:ext cx="5882925" cy="3261450"/>
          </a:xfrm>
          <a:prstGeom prst="rect">
            <a:avLst/>
          </a:prstGeom>
          <a:noFill/>
          <a:ln>
            <a:noFill/>
          </a:ln>
        </p:spPr>
      </p:pic>
      <p:sp>
        <p:nvSpPr>
          <p:cNvPr id="162" name="Google Shape;162;p21"/>
          <p:cNvSpPr/>
          <p:nvPr/>
        </p:nvSpPr>
        <p:spPr>
          <a:xfrm>
            <a:off x="2082050" y="2938125"/>
            <a:ext cx="4740000" cy="488700"/>
          </a:xfrm>
          <a:prstGeom prst="frame">
            <a:avLst>
              <a:gd fmla="val 1250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000000"/>
                </a:solidFill>
              </a:rPr>
              <a:t>Income and Turnstile Entries Heat Map by Station</a:t>
            </a:r>
            <a:endParaRPr/>
          </a:p>
        </p:txBody>
      </p:sp>
      <p:pic>
        <p:nvPicPr>
          <p:cNvPr id="168" name="Google Shape;168;p22"/>
          <p:cNvPicPr preferRelativeResize="0"/>
          <p:nvPr/>
        </p:nvPicPr>
        <p:blipFill>
          <a:blip r:embed="rId3">
            <a:alphaModFix/>
          </a:blip>
          <a:stretch>
            <a:fillRect/>
          </a:stretch>
        </p:blipFill>
        <p:spPr>
          <a:xfrm>
            <a:off x="1797425" y="1853050"/>
            <a:ext cx="5611899" cy="3268475"/>
          </a:xfrm>
          <a:prstGeom prst="rect">
            <a:avLst/>
          </a:prstGeom>
          <a:noFill/>
          <a:ln>
            <a:noFill/>
          </a:ln>
        </p:spPr>
      </p:pic>
      <p:sp>
        <p:nvSpPr>
          <p:cNvPr id="169" name="Google Shape;169;p22"/>
          <p:cNvSpPr/>
          <p:nvPr/>
        </p:nvSpPr>
        <p:spPr>
          <a:xfrm>
            <a:off x="2084300" y="3563475"/>
            <a:ext cx="4549500" cy="268800"/>
          </a:xfrm>
          <a:prstGeom prst="frame">
            <a:avLst>
              <a:gd fmla="val 1250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txBox="1"/>
          <p:nvPr/>
        </p:nvSpPr>
        <p:spPr>
          <a:xfrm flipH="1" rot="10800000">
            <a:off x="1910300" y="2050050"/>
            <a:ext cx="278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
        <p:nvSpPr>
          <p:cNvPr id="171" name="Google Shape;171;p22"/>
          <p:cNvSpPr txBox="1"/>
          <p:nvPr/>
        </p:nvSpPr>
        <p:spPr>
          <a:xfrm flipH="1" rot="10800000">
            <a:off x="2131175" y="3671175"/>
            <a:ext cx="3762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
        <p:nvSpPr>
          <p:cNvPr id="172" name="Google Shape;172;p22"/>
          <p:cNvSpPr txBox="1"/>
          <p:nvPr/>
        </p:nvSpPr>
        <p:spPr>
          <a:xfrm>
            <a:off x="1910300" y="2515063"/>
            <a:ext cx="5085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
        <p:nvSpPr>
          <p:cNvPr id="173" name="Google Shape;173;p22"/>
          <p:cNvSpPr txBox="1"/>
          <p:nvPr/>
        </p:nvSpPr>
        <p:spPr>
          <a:xfrm>
            <a:off x="0" y="4807775"/>
            <a:ext cx="2173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0000"/>
                </a:solidFill>
                <a:latin typeface="Lato"/>
                <a:ea typeface="Lato"/>
                <a:cs typeface="Lato"/>
                <a:sym typeface="Lato"/>
              </a:rPr>
              <a:t>*  Downtown Brooklyn</a:t>
            </a:r>
            <a:endParaRPr sz="1000">
              <a:solidFill>
                <a:srgbClr val="98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r>
              <a:rPr lang="en"/>
              <a:t>: Invest in Nevins Street Stop</a:t>
            </a:r>
            <a:endParaRPr/>
          </a:p>
          <a:p>
            <a:pPr indent="0" lvl="0" marL="0" rtl="0" algn="l">
              <a:spcBef>
                <a:spcPts val="0"/>
              </a:spcBef>
              <a:spcAft>
                <a:spcPts val="0"/>
              </a:spcAft>
              <a:buNone/>
            </a:pPr>
            <a:r>
              <a:t/>
            </a:r>
            <a:endParaRPr/>
          </a:p>
        </p:txBody>
      </p:sp>
      <p:sp>
        <p:nvSpPr>
          <p:cNvPr id="179" name="Google Shape;179;p23"/>
          <p:cNvSpPr txBox="1"/>
          <p:nvPr>
            <p:ph idx="1" type="body"/>
          </p:nvPr>
        </p:nvSpPr>
        <p:spPr>
          <a:xfrm>
            <a:off x="729450" y="1853850"/>
            <a:ext cx="3842400" cy="2985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Locality to main commuter hubs</a:t>
            </a:r>
            <a:endParaRPr sz="1400"/>
          </a:p>
          <a:p>
            <a:pPr indent="-317500" lvl="0" marL="457200" rtl="0" algn="l">
              <a:spcBef>
                <a:spcPts val="0"/>
              </a:spcBef>
              <a:spcAft>
                <a:spcPts val="0"/>
              </a:spcAft>
              <a:buSzPts val="1400"/>
              <a:buChar char="●"/>
            </a:pPr>
            <a:r>
              <a:rPr lang="en" sz="1400"/>
              <a:t>High neighborhood income levels</a:t>
            </a:r>
            <a:endParaRPr sz="1400"/>
          </a:p>
          <a:p>
            <a:pPr indent="-317500" lvl="0" marL="457200" rtl="0" algn="l">
              <a:spcBef>
                <a:spcPts val="0"/>
              </a:spcBef>
              <a:spcAft>
                <a:spcPts val="0"/>
              </a:spcAft>
              <a:buSzPts val="1400"/>
              <a:buChar char="●"/>
            </a:pPr>
            <a:r>
              <a:rPr lang="en" sz="1400"/>
              <a:t>Origin station congestion</a:t>
            </a:r>
            <a:endParaRPr sz="1400"/>
          </a:p>
        </p:txBody>
      </p:sp>
      <p:pic>
        <p:nvPicPr>
          <p:cNvPr id="180" name="Google Shape;180;p23"/>
          <p:cNvPicPr preferRelativeResize="0"/>
          <p:nvPr/>
        </p:nvPicPr>
        <p:blipFill>
          <a:blip r:embed="rId3">
            <a:alphaModFix/>
          </a:blip>
          <a:stretch>
            <a:fillRect/>
          </a:stretch>
        </p:blipFill>
        <p:spPr>
          <a:xfrm>
            <a:off x="5087450" y="1853850"/>
            <a:ext cx="3463470" cy="2984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